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70" r:id="rId5"/>
  </p:sldIdLst>
  <p:sldSz cx="6858000" cy="9906000" type="A4"/>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3B73"/>
    <a:srgbClr val="002060"/>
    <a:srgbClr val="FF7C11"/>
    <a:srgbClr val="480011"/>
    <a:srgbClr val="CC0033"/>
    <a:srgbClr val="A6C36B"/>
    <a:srgbClr val="8CAF47"/>
    <a:srgbClr val="0054A4"/>
    <a:srgbClr val="A9DA74"/>
    <a:srgbClr val="AEF0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881"/>
    <p:restoredTop sz="94634"/>
  </p:normalViewPr>
  <p:slideViewPr>
    <p:cSldViewPr>
      <p:cViewPr>
        <p:scale>
          <a:sx n="82" d="100"/>
          <a:sy n="82" d="100"/>
        </p:scale>
        <p:origin x="1944" y="60"/>
      </p:cViewPr>
      <p:guideLst>
        <p:guide orient="horz" pos="3120"/>
        <p:guide pos="2160"/>
      </p:guideLst>
    </p:cSldViewPr>
  </p:slideViewPr>
  <p:notesTextViewPr>
    <p:cViewPr>
      <p:scale>
        <a:sx n="120" d="100"/>
        <a:sy n="12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B49410-C158-4D76-A563-9572DF47DB2E}" type="datetimeFigureOut">
              <a:rPr lang="it-IT" smtClean="0"/>
              <a:t>12/09/2022</a:t>
            </a:fld>
            <a:endParaRPr lang="it-IT"/>
          </a:p>
        </p:txBody>
      </p:sp>
      <p:sp>
        <p:nvSpPr>
          <p:cNvPr id="4" name="Segnaposto immagine diapositiva 3"/>
          <p:cNvSpPr>
            <a:spLocks noGrp="1" noRot="1" noChangeAspect="1"/>
          </p:cNvSpPr>
          <p:nvPr>
            <p:ph type="sldImg" idx="2"/>
          </p:nvPr>
        </p:nvSpPr>
        <p:spPr>
          <a:xfrm>
            <a:off x="2241550" y="685800"/>
            <a:ext cx="23749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F6A5FE-D8EF-4114-AD6C-13FC5BDE1D8D}" type="slidenum">
              <a:rPr lang="it-IT" smtClean="0"/>
              <a:t>‹N›</a:t>
            </a:fld>
            <a:endParaRPr lang="it-IT"/>
          </a:p>
        </p:txBody>
      </p:sp>
    </p:spTree>
    <p:extLst>
      <p:ext uri="{BB962C8B-B14F-4D97-AF65-F5344CB8AC3E}">
        <p14:creationId xmlns:p14="http://schemas.microsoft.com/office/powerpoint/2010/main" val="2003079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t-IT" sz="1200" b="0" i="0" u="none" strike="noStrike" kern="1200" baseline="0" dirty="0">
              <a:solidFill>
                <a:schemeClr val="tx1"/>
              </a:solidFill>
              <a:latin typeface="+mn-lt"/>
              <a:ea typeface="+mn-ea"/>
              <a:cs typeface="+mn-cs"/>
            </a:endParaRPr>
          </a:p>
          <a:p>
            <a:endParaRPr lang="it-IT" dirty="0"/>
          </a:p>
        </p:txBody>
      </p:sp>
      <p:sp>
        <p:nvSpPr>
          <p:cNvPr id="4" name="Segnaposto numero diapositiva 3"/>
          <p:cNvSpPr>
            <a:spLocks noGrp="1"/>
          </p:cNvSpPr>
          <p:nvPr>
            <p:ph type="sldNum" sz="quarter" idx="10"/>
          </p:nvPr>
        </p:nvSpPr>
        <p:spPr/>
        <p:txBody>
          <a:bodyPr/>
          <a:lstStyle/>
          <a:p>
            <a:fld id="{BEF6A5FE-D8EF-4114-AD6C-13FC5BDE1D8D}" type="slidenum">
              <a:rPr lang="it-IT" smtClean="0"/>
              <a:t>1</a:t>
            </a:fld>
            <a:endParaRPr lang="it-IT"/>
          </a:p>
        </p:txBody>
      </p:sp>
    </p:spTree>
    <p:extLst>
      <p:ext uri="{BB962C8B-B14F-4D97-AF65-F5344CB8AC3E}">
        <p14:creationId xmlns:p14="http://schemas.microsoft.com/office/powerpoint/2010/main" val="1822018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514350" y="3077283"/>
            <a:ext cx="5829300" cy="2123369"/>
          </a:xfrm>
        </p:spPr>
        <p:txBody>
          <a:bodyPr/>
          <a:lstStyle/>
          <a:p>
            <a:r>
              <a:rPr lang="it-IT"/>
              <a:t>Fare clic per modificare lo stile del titolo</a:t>
            </a:r>
          </a:p>
        </p:txBody>
      </p:sp>
      <p:sp>
        <p:nvSpPr>
          <p:cNvPr id="3" name="Sottotitolo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FAB21D67-2424-4955-A183-C5B0B48E6E9B}" type="datetimeFigureOut">
              <a:rPr lang="it-IT" smtClean="0"/>
              <a:t>12/09/2022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2F9843E-7F8E-4D0F-94CE-C836D1B430B7}" type="slidenum">
              <a:rPr lang="it-IT" smtClean="0"/>
              <a:t>‹N›</a:t>
            </a:fld>
            <a:endParaRPr lang="it-IT"/>
          </a:p>
        </p:txBody>
      </p:sp>
    </p:spTree>
    <p:extLst>
      <p:ext uri="{BB962C8B-B14F-4D97-AF65-F5344CB8AC3E}">
        <p14:creationId xmlns:p14="http://schemas.microsoft.com/office/powerpoint/2010/main" val="1020476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FAB21D67-2424-4955-A183-C5B0B48E6E9B}" type="datetimeFigureOut">
              <a:rPr lang="it-IT" smtClean="0"/>
              <a:t>12/09/2022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2F9843E-7F8E-4D0F-94CE-C836D1B430B7}" type="slidenum">
              <a:rPr lang="it-IT" smtClean="0"/>
              <a:t>‹N›</a:t>
            </a:fld>
            <a:endParaRPr lang="it-IT"/>
          </a:p>
        </p:txBody>
      </p:sp>
    </p:spTree>
    <p:extLst>
      <p:ext uri="{BB962C8B-B14F-4D97-AF65-F5344CB8AC3E}">
        <p14:creationId xmlns:p14="http://schemas.microsoft.com/office/powerpoint/2010/main" val="2370578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541735" y="6365522"/>
            <a:ext cx="5829300" cy="1967442"/>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541735" y="4198587"/>
            <a:ext cx="5829300" cy="216693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FAB21D67-2424-4955-A183-C5B0B48E6E9B}" type="datetimeFigureOut">
              <a:rPr lang="it-IT" smtClean="0"/>
              <a:t>12/09/2022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2F9843E-7F8E-4D0F-94CE-C836D1B430B7}" type="slidenum">
              <a:rPr lang="it-IT" smtClean="0"/>
              <a:t>‹N›</a:t>
            </a:fld>
            <a:endParaRPr lang="it-IT"/>
          </a:p>
        </p:txBody>
      </p:sp>
    </p:spTree>
    <p:extLst>
      <p:ext uri="{BB962C8B-B14F-4D97-AF65-F5344CB8AC3E}">
        <p14:creationId xmlns:p14="http://schemas.microsoft.com/office/powerpoint/2010/main" val="3996318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342900" y="2311402"/>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3486150" y="2311402"/>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FAB21D67-2424-4955-A183-C5B0B48E6E9B}" type="datetimeFigureOut">
              <a:rPr lang="it-IT" smtClean="0"/>
              <a:t>12/09/2022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2F9843E-7F8E-4D0F-94CE-C836D1B430B7}" type="slidenum">
              <a:rPr lang="it-IT" smtClean="0"/>
              <a:t>‹N›</a:t>
            </a:fld>
            <a:endParaRPr lang="it-IT"/>
          </a:p>
        </p:txBody>
      </p:sp>
    </p:spTree>
    <p:extLst>
      <p:ext uri="{BB962C8B-B14F-4D97-AF65-F5344CB8AC3E}">
        <p14:creationId xmlns:p14="http://schemas.microsoft.com/office/powerpoint/2010/main" val="1138372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3483770"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3483770"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FAB21D67-2424-4955-A183-C5B0B48E6E9B}" type="datetimeFigureOut">
              <a:rPr lang="it-IT" smtClean="0"/>
              <a:t>12/09/2022</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D2F9843E-7F8E-4D0F-94CE-C836D1B430B7}" type="slidenum">
              <a:rPr lang="it-IT" smtClean="0"/>
              <a:t>‹N›</a:t>
            </a:fld>
            <a:endParaRPr lang="it-IT"/>
          </a:p>
        </p:txBody>
      </p:sp>
    </p:spTree>
    <p:extLst>
      <p:ext uri="{BB962C8B-B14F-4D97-AF65-F5344CB8AC3E}">
        <p14:creationId xmlns:p14="http://schemas.microsoft.com/office/powerpoint/2010/main" val="26865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FAB21D67-2424-4955-A183-C5B0B48E6E9B}" type="datetimeFigureOut">
              <a:rPr lang="it-IT" smtClean="0"/>
              <a:t>12/09/2022</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D2F9843E-7F8E-4D0F-94CE-C836D1B430B7}" type="slidenum">
              <a:rPr lang="it-IT" smtClean="0"/>
              <a:t>‹N›</a:t>
            </a:fld>
            <a:endParaRPr lang="it-IT"/>
          </a:p>
        </p:txBody>
      </p:sp>
    </p:spTree>
    <p:extLst>
      <p:ext uri="{BB962C8B-B14F-4D97-AF65-F5344CB8AC3E}">
        <p14:creationId xmlns:p14="http://schemas.microsoft.com/office/powerpoint/2010/main" val="589674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AB21D67-2424-4955-A183-C5B0B48E6E9B}" type="datetimeFigureOut">
              <a:rPr lang="it-IT" smtClean="0"/>
              <a:t>12/09/2022</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D2F9843E-7F8E-4D0F-94CE-C836D1B430B7}" type="slidenum">
              <a:rPr lang="it-IT" smtClean="0"/>
              <a:t>‹N›</a:t>
            </a:fld>
            <a:endParaRPr lang="it-IT"/>
          </a:p>
        </p:txBody>
      </p:sp>
    </p:spTree>
    <p:extLst>
      <p:ext uri="{BB962C8B-B14F-4D97-AF65-F5344CB8AC3E}">
        <p14:creationId xmlns:p14="http://schemas.microsoft.com/office/powerpoint/2010/main" val="2637828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342901" y="394406"/>
            <a:ext cx="2256235" cy="1678517"/>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2681288"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342901"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FAB21D67-2424-4955-A183-C5B0B48E6E9B}" type="datetimeFigureOut">
              <a:rPr lang="it-IT" smtClean="0"/>
              <a:t>12/09/2022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2F9843E-7F8E-4D0F-94CE-C836D1B430B7}" type="slidenum">
              <a:rPr lang="it-IT" smtClean="0"/>
              <a:t>‹N›</a:t>
            </a:fld>
            <a:endParaRPr lang="it-IT"/>
          </a:p>
        </p:txBody>
      </p:sp>
    </p:spTree>
    <p:extLst>
      <p:ext uri="{BB962C8B-B14F-4D97-AF65-F5344CB8AC3E}">
        <p14:creationId xmlns:p14="http://schemas.microsoft.com/office/powerpoint/2010/main" val="1063755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344216" y="6934201"/>
            <a:ext cx="4114800" cy="818622"/>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344216" y="7752823"/>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FAB21D67-2424-4955-A183-C5B0B48E6E9B}" type="datetimeFigureOut">
              <a:rPr lang="it-IT" smtClean="0"/>
              <a:t>12/09/2022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2F9843E-7F8E-4D0F-94CE-C836D1B430B7}" type="slidenum">
              <a:rPr lang="it-IT" smtClean="0"/>
              <a:t>‹N›</a:t>
            </a:fld>
            <a:endParaRPr lang="it-IT"/>
          </a:p>
        </p:txBody>
      </p:sp>
    </p:spTree>
    <p:extLst>
      <p:ext uri="{BB962C8B-B14F-4D97-AF65-F5344CB8AC3E}">
        <p14:creationId xmlns:p14="http://schemas.microsoft.com/office/powerpoint/2010/main" val="118791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FAB21D67-2424-4955-A183-C5B0B48E6E9B}" type="datetimeFigureOut">
              <a:rPr lang="it-IT" smtClean="0"/>
              <a:t>12/09/2022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2F9843E-7F8E-4D0F-94CE-C836D1B430B7}" type="slidenum">
              <a:rPr lang="it-IT" smtClean="0"/>
              <a:t>‹N›</a:t>
            </a:fld>
            <a:endParaRPr lang="it-IT"/>
          </a:p>
        </p:txBody>
      </p:sp>
    </p:spTree>
    <p:extLst>
      <p:ext uri="{BB962C8B-B14F-4D97-AF65-F5344CB8AC3E}">
        <p14:creationId xmlns:p14="http://schemas.microsoft.com/office/powerpoint/2010/main" val="2250271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4972050" y="396701"/>
            <a:ext cx="1543050" cy="8452202"/>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342900" y="396701"/>
            <a:ext cx="4514850" cy="8452202"/>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FAB21D67-2424-4955-A183-C5B0B48E6E9B}" type="datetimeFigureOut">
              <a:rPr lang="it-IT" smtClean="0"/>
              <a:t>12/09/2022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2F9843E-7F8E-4D0F-94CE-C836D1B430B7}" type="slidenum">
              <a:rPr lang="it-IT" smtClean="0"/>
              <a:t>‹N›</a:t>
            </a:fld>
            <a:endParaRPr lang="it-IT"/>
          </a:p>
        </p:txBody>
      </p:sp>
    </p:spTree>
    <p:extLst>
      <p:ext uri="{BB962C8B-B14F-4D97-AF65-F5344CB8AC3E}">
        <p14:creationId xmlns:p14="http://schemas.microsoft.com/office/powerpoint/2010/main" val="2601728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fld id="{FAB21D67-2424-4955-A183-C5B0B48E6E9B}" type="datetimeFigureOut">
              <a:rPr lang="it-IT" smtClean="0"/>
              <a:t>12/09/2022</a:t>
            </a:fld>
            <a:endParaRPr lang="it-IT"/>
          </a:p>
        </p:txBody>
      </p:sp>
      <p:sp>
        <p:nvSpPr>
          <p:cNvPr id="5" name="Segnaposto piè di pagina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fld id="{D2F9843E-7F8E-4D0F-94CE-C836D1B430B7}" type="slidenum">
              <a:rPr lang="it-IT" smtClean="0"/>
              <a:t>‹N›</a:t>
            </a:fld>
            <a:endParaRPr lang="it-IT"/>
          </a:p>
        </p:txBody>
      </p:sp>
    </p:spTree>
    <p:extLst>
      <p:ext uri="{BB962C8B-B14F-4D97-AF65-F5344CB8AC3E}">
        <p14:creationId xmlns:p14="http://schemas.microsoft.com/office/powerpoint/2010/main" val="15920636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ttangolo 24"/>
          <p:cNvSpPr/>
          <p:nvPr/>
        </p:nvSpPr>
        <p:spPr>
          <a:xfrm>
            <a:off x="0" y="344488"/>
            <a:ext cx="3969000" cy="540000"/>
          </a:xfrm>
          <a:prstGeom prst="rect">
            <a:avLst/>
          </a:prstGeom>
          <a:solidFill>
            <a:srgbClr val="FF7C11">
              <a:alpha val="6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0" name="Rettangolo 79"/>
          <p:cNvSpPr/>
          <p:nvPr/>
        </p:nvSpPr>
        <p:spPr>
          <a:xfrm>
            <a:off x="3680365" y="3377362"/>
            <a:ext cx="2844978" cy="5194197"/>
          </a:xfrm>
          <a:prstGeom prst="rect">
            <a:avLst/>
          </a:prstGeom>
          <a:solidFill>
            <a:srgbClr val="1F3B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ttangolo 3"/>
          <p:cNvSpPr/>
          <p:nvPr/>
        </p:nvSpPr>
        <p:spPr>
          <a:xfrm>
            <a:off x="0" y="9201472"/>
            <a:ext cx="6858000" cy="720080"/>
          </a:xfrm>
          <a:prstGeom prst="rect">
            <a:avLst/>
          </a:prstGeom>
          <a:solidFill>
            <a:srgbClr val="1F3B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p:cNvSpPr txBox="1"/>
          <p:nvPr/>
        </p:nvSpPr>
        <p:spPr>
          <a:xfrm>
            <a:off x="260648" y="9397751"/>
            <a:ext cx="4320480" cy="276999"/>
          </a:xfrm>
          <a:prstGeom prst="rect">
            <a:avLst/>
          </a:prstGeom>
          <a:noFill/>
        </p:spPr>
        <p:txBody>
          <a:bodyPr wrap="square" rtlCol="0">
            <a:spAutoFit/>
          </a:bodyPr>
          <a:lstStyle/>
          <a:p>
            <a:r>
              <a:rPr lang="en-US" sz="1200" dirty="0">
                <a:solidFill>
                  <a:schemeClr val="bg1"/>
                </a:solidFill>
                <a:latin typeface="Helvetica" panose="020B0604020202020204" pitchFamily="34" charset="0"/>
              </a:rPr>
              <a:t>INSTITUTIONAL AGREEMENTS | </a:t>
            </a:r>
            <a:r>
              <a:rPr lang="en-US" sz="1200" b="1" dirty="0">
                <a:solidFill>
                  <a:schemeClr val="bg1"/>
                </a:solidFill>
                <a:latin typeface="Helvetica" panose="020B0604020202020204" pitchFamily="34" charset="0"/>
              </a:rPr>
              <a:t>PROJECT SHEET</a:t>
            </a:r>
            <a:endParaRPr lang="en-US" sz="1400" b="1" dirty="0">
              <a:solidFill>
                <a:schemeClr val="bg1"/>
              </a:solidFill>
              <a:latin typeface="Helvetica" panose="020B0604020202020204" pitchFamily="34" charset="0"/>
            </a:endParaRPr>
          </a:p>
        </p:txBody>
      </p:sp>
      <p:sp>
        <p:nvSpPr>
          <p:cNvPr id="76" name="TextBox 164">
            <a:extLst>
              <a:ext uri="{FF2B5EF4-FFF2-40B4-BE49-F238E27FC236}">
                <a16:creationId xmlns:a16="http://schemas.microsoft.com/office/drawing/2014/main" id="{8DCF3646-48C9-7848-9C03-C177A2A36CD3}"/>
              </a:ext>
            </a:extLst>
          </p:cNvPr>
          <p:cNvSpPr txBox="1"/>
          <p:nvPr/>
        </p:nvSpPr>
        <p:spPr>
          <a:xfrm>
            <a:off x="404664" y="8461772"/>
            <a:ext cx="3145130" cy="338554"/>
          </a:xfrm>
          <a:prstGeom prst="rect">
            <a:avLst/>
          </a:prstGeom>
          <a:noFill/>
        </p:spPr>
        <p:txBody>
          <a:bodyPr wrap="square" rtlCol="0">
            <a:spAutoFit/>
          </a:bodyPr>
          <a:lstStyle/>
          <a:p>
            <a:r>
              <a:rPr lang="en-US" sz="800" dirty="0">
                <a:solidFill>
                  <a:schemeClr val="tx2"/>
                </a:solidFill>
                <a:latin typeface="Helvetica" panose="020B0604020202020204" pitchFamily="34" charset="0"/>
                <a:ea typeface="Lato Light" panose="020F0502020204030203" pitchFamily="34" charset="0"/>
                <a:cs typeface="Poppins" pitchFamily="2" charset="77"/>
              </a:rPr>
              <a:t>Collaboration Agreement between Public Administrations </a:t>
            </a:r>
          </a:p>
          <a:p>
            <a:r>
              <a:rPr lang="en-US" sz="800" dirty="0">
                <a:solidFill>
                  <a:schemeClr val="tx2"/>
                </a:solidFill>
                <a:latin typeface="Helvetica" panose="020B0604020202020204" pitchFamily="34" charset="0"/>
                <a:ea typeface="Lato Light" panose="020F0502020204030203" pitchFamily="34" charset="0"/>
                <a:cs typeface="Poppins" pitchFamily="2" charset="77"/>
              </a:rPr>
              <a:t>ex Art. 15, Law 241/1990</a:t>
            </a:r>
          </a:p>
        </p:txBody>
      </p:sp>
      <p:sp>
        <p:nvSpPr>
          <p:cNvPr id="2" name="CasellaDiTesto 1"/>
          <p:cNvSpPr txBox="1"/>
          <p:nvPr/>
        </p:nvSpPr>
        <p:spPr>
          <a:xfrm>
            <a:off x="148770" y="1039124"/>
            <a:ext cx="3419718" cy="646331"/>
          </a:xfrm>
          <a:prstGeom prst="rect">
            <a:avLst/>
          </a:prstGeom>
          <a:noFill/>
        </p:spPr>
        <p:txBody>
          <a:bodyPr wrap="square" rtlCol="0">
            <a:spAutoFit/>
          </a:bodyPr>
          <a:lstStyle/>
          <a:p>
            <a:r>
              <a:rPr lang="it-IT" sz="1200" b="1" dirty="0">
                <a:solidFill>
                  <a:schemeClr val="tx2"/>
                </a:solidFill>
                <a:latin typeface="Montserrat" panose="00000500000000000000" pitchFamily="2" charset="0"/>
                <a:ea typeface="Lato Light" panose="020F0502020204030203" pitchFamily="34" charset="0"/>
                <a:cs typeface="Poppins" pitchFamily="2" charset="77"/>
              </a:rPr>
              <a:t>Framework </a:t>
            </a:r>
            <a:r>
              <a:rPr lang="it-IT" sz="1200" b="1" dirty="0" err="1">
                <a:solidFill>
                  <a:schemeClr val="tx2"/>
                </a:solidFill>
                <a:latin typeface="Montserrat" panose="00000500000000000000" pitchFamily="2" charset="0"/>
                <a:ea typeface="Lato Light" panose="020F0502020204030203" pitchFamily="34" charset="0"/>
                <a:cs typeface="Poppins" pitchFamily="2" charset="77"/>
              </a:rPr>
              <a:t>agreement</a:t>
            </a:r>
            <a:r>
              <a:rPr lang="it-IT" sz="1200" b="1" dirty="0">
                <a:solidFill>
                  <a:schemeClr val="tx2"/>
                </a:solidFill>
                <a:latin typeface="Montserrat" panose="00000500000000000000" pitchFamily="2" charset="0"/>
                <a:ea typeface="Lato Light" panose="020F0502020204030203" pitchFamily="34" charset="0"/>
                <a:cs typeface="Poppins" pitchFamily="2" charset="77"/>
              </a:rPr>
              <a:t> for </a:t>
            </a:r>
            <a:r>
              <a:rPr lang="it-IT" sz="1200" b="1" dirty="0" err="1">
                <a:solidFill>
                  <a:schemeClr val="tx2"/>
                </a:solidFill>
                <a:latin typeface="Montserrat" panose="00000500000000000000" pitchFamily="2" charset="0"/>
                <a:ea typeface="Lato Light" panose="020F0502020204030203" pitchFamily="34" charset="0"/>
                <a:cs typeface="Poppins" pitchFamily="2" charset="77"/>
              </a:rPr>
              <a:t>institutional</a:t>
            </a:r>
            <a:r>
              <a:rPr lang="it-IT" sz="1200" b="1" dirty="0">
                <a:solidFill>
                  <a:schemeClr val="tx2"/>
                </a:solidFill>
                <a:latin typeface="Montserrat" panose="00000500000000000000" pitchFamily="2" charset="0"/>
                <a:ea typeface="Lato Light" panose="020F0502020204030203" pitchFamily="34" charset="0"/>
                <a:cs typeface="Poppins" pitchFamily="2" charset="77"/>
              </a:rPr>
              <a:t> </a:t>
            </a:r>
            <a:r>
              <a:rPr lang="it-IT" sz="1200" b="1" dirty="0" err="1">
                <a:solidFill>
                  <a:schemeClr val="tx2"/>
                </a:solidFill>
                <a:latin typeface="Montserrat" panose="00000500000000000000" pitchFamily="2" charset="0"/>
                <a:ea typeface="Lato Light" panose="020F0502020204030203" pitchFamily="34" charset="0"/>
                <a:cs typeface="Poppins" pitchFamily="2" charset="77"/>
              </a:rPr>
              <a:t>collaboration</a:t>
            </a:r>
            <a:r>
              <a:rPr lang="it-IT" sz="1200" b="1" dirty="0">
                <a:solidFill>
                  <a:schemeClr val="tx2"/>
                </a:solidFill>
                <a:latin typeface="Montserrat" panose="00000500000000000000" pitchFamily="2" charset="0"/>
                <a:ea typeface="Lato Light" panose="020F0502020204030203" pitchFamily="34" charset="0"/>
                <a:cs typeface="Poppins" pitchFamily="2" charset="77"/>
              </a:rPr>
              <a:t> </a:t>
            </a:r>
            <a:r>
              <a:rPr lang="it-IT" sz="1200" b="1" dirty="0" err="1">
                <a:solidFill>
                  <a:schemeClr val="tx2"/>
                </a:solidFill>
                <a:latin typeface="Montserrat" panose="00000500000000000000" pitchFamily="2" charset="0"/>
                <a:ea typeface="Lato Light" panose="020F0502020204030203" pitchFamily="34" charset="0"/>
                <a:cs typeface="Poppins" pitchFamily="2" charset="77"/>
              </a:rPr>
              <a:t>between</a:t>
            </a:r>
            <a:r>
              <a:rPr lang="it-IT" sz="1200" b="1" dirty="0">
                <a:solidFill>
                  <a:schemeClr val="tx2"/>
                </a:solidFill>
                <a:latin typeface="Montserrat" panose="00000500000000000000" pitchFamily="2" charset="0"/>
                <a:ea typeface="Lato Light" panose="020F0502020204030203" pitchFamily="34" charset="0"/>
                <a:cs typeface="Poppins" pitchFamily="2" charset="77"/>
              </a:rPr>
              <a:t> Politecnico di Torino and Comune di Mappano</a:t>
            </a:r>
            <a:endParaRPr lang="it-IT" sz="1200" dirty="0">
              <a:solidFill>
                <a:schemeClr val="tx2"/>
              </a:solidFill>
              <a:latin typeface="Montserrat" panose="00000500000000000000" pitchFamily="2" charset="0"/>
              <a:ea typeface="Lato Light" panose="020F0502020204030203" pitchFamily="34" charset="0"/>
              <a:cs typeface="Poppins" pitchFamily="2" charset="77"/>
            </a:endParaRPr>
          </a:p>
        </p:txBody>
      </p:sp>
      <p:sp>
        <p:nvSpPr>
          <p:cNvPr id="7" name="Rettangolo 6"/>
          <p:cNvSpPr/>
          <p:nvPr/>
        </p:nvSpPr>
        <p:spPr>
          <a:xfrm>
            <a:off x="3680366" y="1391015"/>
            <a:ext cx="2844978" cy="1493140"/>
          </a:xfrm>
          <a:prstGeom prst="rect">
            <a:avLst/>
          </a:prstGeom>
          <a:solidFill>
            <a:srgbClr val="1F3B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ttangolo 20"/>
          <p:cNvSpPr/>
          <p:nvPr/>
        </p:nvSpPr>
        <p:spPr>
          <a:xfrm>
            <a:off x="3429000" y="8260326"/>
            <a:ext cx="540000" cy="540000"/>
          </a:xfrm>
          <a:prstGeom prst="rect">
            <a:avLst/>
          </a:prstGeom>
          <a:solidFill>
            <a:srgbClr val="FF7C11">
              <a:alpha val="6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ttangolo 19"/>
          <p:cNvSpPr/>
          <p:nvPr/>
        </p:nvSpPr>
        <p:spPr>
          <a:xfrm>
            <a:off x="6235521" y="3106611"/>
            <a:ext cx="540000" cy="540000"/>
          </a:xfrm>
          <a:prstGeom prst="rect">
            <a:avLst/>
          </a:prstGeom>
          <a:solidFill>
            <a:srgbClr val="FF7C11">
              <a:alpha val="6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CasellaDiTesto 21"/>
          <p:cNvSpPr txBox="1"/>
          <p:nvPr/>
        </p:nvSpPr>
        <p:spPr>
          <a:xfrm>
            <a:off x="148770" y="360860"/>
            <a:ext cx="3969000" cy="523220"/>
          </a:xfrm>
          <a:prstGeom prst="rect">
            <a:avLst/>
          </a:prstGeom>
          <a:noFill/>
        </p:spPr>
        <p:txBody>
          <a:bodyPr wrap="square" rtlCol="0">
            <a:spAutoFit/>
          </a:bodyPr>
          <a:lstStyle/>
          <a:p>
            <a:r>
              <a:rPr lang="en-US" sz="1400" b="1" dirty="0">
                <a:solidFill>
                  <a:schemeClr val="tx2"/>
                </a:solidFill>
                <a:latin typeface="Montserrat" panose="00000500000000000000" pitchFamily="2" charset="0"/>
                <a:ea typeface="Lato Light" panose="020F0502020204030203" pitchFamily="34" charset="0"/>
                <a:cs typeface="Poppins" pitchFamily="2" charset="77"/>
              </a:rPr>
              <a:t>Institutional cooperation agreement under the Art. 15 of Law 241/1990</a:t>
            </a:r>
          </a:p>
        </p:txBody>
      </p:sp>
      <p:sp>
        <p:nvSpPr>
          <p:cNvPr id="24" name="TextBox 164">
            <a:extLst>
              <a:ext uri="{FF2B5EF4-FFF2-40B4-BE49-F238E27FC236}">
                <a16:creationId xmlns:a16="http://schemas.microsoft.com/office/drawing/2014/main" id="{D394FA36-DC63-D143-A0F9-EC2E1BAC9BE4}"/>
              </a:ext>
            </a:extLst>
          </p:cNvPr>
          <p:cNvSpPr txBox="1"/>
          <p:nvPr/>
        </p:nvSpPr>
        <p:spPr>
          <a:xfrm>
            <a:off x="3680365" y="1860586"/>
            <a:ext cx="2493523" cy="553998"/>
          </a:xfrm>
          <a:prstGeom prst="rect">
            <a:avLst/>
          </a:prstGeom>
          <a:noFill/>
        </p:spPr>
        <p:txBody>
          <a:bodyPr wrap="square" rtlCol="0">
            <a:spAutoFit/>
          </a:bodyPr>
          <a:lstStyle/>
          <a:p>
            <a:r>
              <a:rPr lang="en-US" sz="1000" b="1" dirty="0">
                <a:solidFill>
                  <a:schemeClr val="bg1"/>
                </a:solidFill>
                <a:latin typeface="Helvetica" panose="020B0604020202020204" pitchFamily="34" charset="0"/>
                <a:ea typeface="Lato Light" panose="020F0502020204030203" pitchFamily="34" charset="0"/>
                <a:cs typeface="Poppins" pitchFamily="2" charset="77"/>
              </a:rPr>
              <a:t>AGREEMENT DURATION</a:t>
            </a:r>
          </a:p>
          <a:p>
            <a:r>
              <a:rPr lang="en-US" sz="1000" dirty="0">
                <a:solidFill>
                  <a:schemeClr val="bg1"/>
                </a:solidFill>
                <a:latin typeface="Helvetica" panose="020B0604020202020204" pitchFamily="34" charset="0"/>
                <a:ea typeface="Lato Light" panose="020F0502020204030203" pitchFamily="34" charset="0"/>
                <a:cs typeface="Lato Light" panose="020F0502020204030203" pitchFamily="34" charset="0"/>
              </a:rPr>
              <a:t>24 months</a:t>
            </a:r>
          </a:p>
          <a:p>
            <a:r>
              <a:rPr lang="en-US" sz="1000" dirty="0">
                <a:solidFill>
                  <a:schemeClr val="bg1"/>
                </a:solidFill>
                <a:latin typeface="Helvetica" panose="020B0604020202020204" pitchFamily="34" charset="0"/>
                <a:ea typeface="Lato Light" panose="020F0502020204030203" pitchFamily="34" charset="0"/>
                <a:cs typeface="Lato Light" panose="020F0502020204030203" pitchFamily="34" charset="0"/>
              </a:rPr>
              <a:t>From </a:t>
            </a:r>
            <a:r>
              <a:rPr lang="en-US" sz="1000">
                <a:solidFill>
                  <a:schemeClr val="bg1"/>
                </a:solidFill>
                <a:latin typeface="Helvetica" panose="020B0604020202020204" pitchFamily="34" charset="0"/>
                <a:ea typeface="Lato Light" panose="020F0502020204030203" pitchFamily="34" charset="0"/>
                <a:cs typeface="Lato Light" panose="020F0502020204030203" pitchFamily="34" charset="0"/>
              </a:rPr>
              <a:t>12/01/2021 to </a:t>
            </a:r>
            <a:r>
              <a:rPr lang="en-US" sz="1000" dirty="0">
                <a:solidFill>
                  <a:schemeClr val="bg1"/>
                </a:solidFill>
                <a:latin typeface="Helvetica" panose="020B0604020202020204" pitchFamily="34" charset="0"/>
                <a:ea typeface="Lato Light" panose="020F0502020204030203" pitchFamily="34" charset="0"/>
                <a:cs typeface="Lato Light" panose="020F0502020204030203" pitchFamily="34" charset="0"/>
              </a:rPr>
              <a:t>11/01/2023</a:t>
            </a:r>
          </a:p>
        </p:txBody>
      </p:sp>
      <p:sp>
        <p:nvSpPr>
          <p:cNvPr id="26" name="TextBox 164">
            <a:extLst>
              <a:ext uri="{FF2B5EF4-FFF2-40B4-BE49-F238E27FC236}">
                <a16:creationId xmlns:a16="http://schemas.microsoft.com/office/drawing/2014/main" id="{7366CE85-DCEB-1D4A-861E-E4D0F1EE19C2}"/>
              </a:ext>
            </a:extLst>
          </p:cNvPr>
          <p:cNvSpPr txBox="1"/>
          <p:nvPr/>
        </p:nvSpPr>
        <p:spPr>
          <a:xfrm>
            <a:off x="3672477" y="3655956"/>
            <a:ext cx="2738280" cy="707886"/>
          </a:xfrm>
          <a:prstGeom prst="rect">
            <a:avLst/>
          </a:prstGeom>
          <a:noFill/>
        </p:spPr>
        <p:txBody>
          <a:bodyPr wrap="square" rtlCol="0">
            <a:spAutoFit/>
          </a:bodyPr>
          <a:lstStyle/>
          <a:p>
            <a:r>
              <a:rPr lang="en-US" sz="1000" b="1" dirty="0">
                <a:solidFill>
                  <a:schemeClr val="bg1"/>
                </a:solidFill>
                <a:latin typeface="Helvetica" panose="020B0604020202020204" pitchFamily="34" charset="0"/>
                <a:ea typeface="Lato Light" panose="020F0502020204030203" pitchFamily="34" charset="0"/>
                <a:cs typeface="Poppins" pitchFamily="2" charset="77"/>
              </a:rPr>
              <a:t>STAKEHOLDERS</a:t>
            </a:r>
            <a:endParaRPr lang="en-US" sz="400" b="1" dirty="0">
              <a:solidFill>
                <a:schemeClr val="bg1"/>
              </a:solidFill>
              <a:latin typeface="Helvetica" panose="020B0604020202020204" pitchFamily="34" charset="0"/>
              <a:ea typeface="Lato Light" panose="020F0502020204030203" pitchFamily="34" charset="0"/>
              <a:cs typeface="Poppins" pitchFamily="2" charset="77"/>
            </a:endParaRPr>
          </a:p>
          <a:p>
            <a:pPr marL="171450" indent="-171450">
              <a:buFont typeface="Arial" panose="020B0604020202020204" pitchFamily="34" charset="0"/>
              <a:buChar char="•"/>
            </a:pPr>
            <a:r>
              <a:rPr lang="it-IT" sz="1000" dirty="0">
                <a:solidFill>
                  <a:schemeClr val="bg1"/>
                </a:solidFill>
                <a:latin typeface="Helvetica" panose="020B0604020202020204" pitchFamily="34" charset="0"/>
              </a:rPr>
              <a:t>Comune di Mappano</a:t>
            </a:r>
          </a:p>
          <a:p>
            <a:pPr marL="171450" indent="-171450">
              <a:buFont typeface="Arial" panose="020B0604020202020204" pitchFamily="34" charset="0"/>
              <a:buChar char="•"/>
            </a:pPr>
            <a:r>
              <a:rPr lang="it-IT" sz="1000" dirty="0">
                <a:solidFill>
                  <a:schemeClr val="bg1"/>
                </a:solidFill>
                <a:latin typeface="Helvetica" panose="020B0604020202020204" pitchFamily="34" charset="0"/>
                <a:ea typeface="Lato Light" panose="020F0502020204030203" pitchFamily="34" charset="0"/>
                <a:cs typeface="Poppins" pitchFamily="2" charset="77"/>
              </a:rPr>
              <a:t>Politecnico di Torino – DIATI</a:t>
            </a:r>
          </a:p>
          <a:p>
            <a:pPr marL="171450" indent="-171450">
              <a:buFont typeface="Arial" panose="020B0604020202020204" pitchFamily="34" charset="0"/>
              <a:buChar char="•"/>
            </a:pPr>
            <a:r>
              <a:rPr lang="it-IT" sz="1000" dirty="0">
                <a:solidFill>
                  <a:schemeClr val="bg1"/>
                </a:solidFill>
                <a:latin typeface="Helvetica" panose="020B0604020202020204" pitchFamily="34" charset="0"/>
                <a:ea typeface="Lato Light" panose="020F0502020204030203" pitchFamily="34" charset="0"/>
                <a:cs typeface="Poppins" pitchFamily="2" charset="77"/>
              </a:rPr>
              <a:t>Politecnico di Torino – DIST</a:t>
            </a:r>
          </a:p>
        </p:txBody>
      </p:sp>
      <p:sp>
        <p:nvSpPr>
          <p:cNvPr id="27" name="TextBox 164">
            <a:extLst>
              <a:ext uri="{FF2B5EF4-FFF2-40B4-BE49-F238E27FC236}">
                <a16:creationId xmlns:a16="http://schemas.microsoft.com/office/drawing/2014/main" id="{85594EED-BD28-5E47-B031-52C27EF45264}"/>
              </a:ext>
            </a:extLst>
          </p:cNvPr>
          <p:cNvSpPr txBox="1"/>
          <p:nvPr/>
        </p:nvSpPr>
        <p:spPr>
          <a:xfrm>
            <a:off x="3693711" y="4934177"/>
            <a:ext cx="2736305" cy="3170099"/>
          </a:xfrm>
          <a:prstGeom prst="rect">
            <a:avLst/>
          </a:prstGeom>
          <a:noFill/>
        </p:spPr>
        <p:txBody>
          <a:bodyPr wrap="square" rtlCol="0">
            <a:spAutoFit/>
          </a:bodyPr>
          <a:lstStyle/>
          <a:p>
            <a:r>
              <a:rPr lang="en-US" sz="1000" b="1" dirty="0">
                <a:solidFill>
                  <a:schemeClr val="bg1"/>
                </a:solidFill>
                <a:latin typeface="Helvetica" panose="020B0604020202020204" pitchFamily="34" charset="0"/>
                <a:ea typeface="Lato Light" panose="020F0502020204030203" pitchFamily="34" charset="0"/>
                <a:cs typeface="Poppins" pitchFamily="2" charset="77"/>
              </a:rPr>
              <a:t>BUDGET</a:t>
            </a:r>
          </a:p>
          <a:p>
            <a:r>
              <a:rPr lang="en-GB" sz="1000" dirty="0">
                <a:solidFill>
                  <a:schemeClr val="bg1"/>
                </a:solidFill>
                <a:latin typeface="Helvetica" panose="020B0604020202020204" pitchFamily="34" charset="0"/>
                <a:ea typeface="Lato Light" panose="020F0502020204030203" pitchFamily="34" charset="0"/>
                <a:cs typeface="Poppins" pitchFamily="2" charset="77"/>
              </a:rPr>
              <a:t>Budget dedicated to the initiative: </a:t>
            </a:r>
            <a:r>
              <a:rPr lang="en-GB" sz="1000" b="1" dirty="0">
                <a:solidFill>
                  <a:schemeClr val="bg1"/>
                </a:solidFill>
                <a:latin typeface="Helvetica" panose="020B0604020202020204" pitchFamily="34" charset="0"/>
                <a:ea typeface="Lato Light" panose="020F0502020204030203" pitchFamily="34" charset="0"/>
                <a:cs typeface="Poppins" pitchFamily="2" charset="77"/>
              </a:rPr>
              <a:t>90.000 €</a:t>
            </a:r>
            <a:endParaRPr lang="en-US" sz="1000" b="1" dirty="0">
              <a:solidFill>
                <a:schemeClr val="bg1"/>
              </a:solidFill>
              <a:latin typeface="Helvetica" panose="020B0604020202020204" pitchFamily="34" charset="0"/>
              <a:ea typeface="Lato Light" panose="020F0502020204030203" pitchFamily="34" charset="0"/>
              <a:cs typeface="Poppins" pitchFamily="2" charset="77"/>
            </a:endParaRPr>
          </a:p>
          <a:p>
            <a:endParaRPr lang="en-US" sz="1000" dirty="0">
              <a:solidFill>
                <a:schemeClr val="bg1"/>
              </a:solidFill>
              <a:latin typeface="Helvetica" panose="020B0604020202020204" pitchFamily="34" charset="0"/>
              <a:ea typeface="Lato Light" panose="020F0502020204030203" pitchFamily="34" charset="0"/>
              <a:cs typeface="Poppins" pitchFamily="2" charset="77"/>
            </a:endParaRPr>
          </a:p>
          <a:p>
            <a:endParaRPr lang="en-US" sz="1000" dirty="0">
              <a:solidFill>
                <a:schemeClr val="bg1"/>
              </a:solidFill>
              <a:latin typeface="Helvetica" panose="020B0604020202020204" pitchFamily="34" charset="0"/>
              <a:ea typeface="Lato Light" panose="020F0502020204030203" pitchFamily="34" charset="0"/>
              <a:cs typeface="Poppins" pitchFamily="2" charset="77"/>
            </a:endParaRPr>
          </a:p>
          <a:p>
            <a:r>
              <a:rPr lang="en-US" sz="1000" b="1" dirty="0">
                <a:solidFill>
                  <a:schemeClr val="bg1"/>
                </a:solidFill>
                <a:latin typeface="Helvetica" panose="020B0604020202020204" pitchFamily="34" charset="0"/>
                <a:ea typeface="Lato Light" panose="020F0502020204030203" pitchFamily="34" charset="0"/>
                <a:cs typeface="Poppins" pitchFamily="2" charset="77"/>
              </a:rPr>
              <a:t>DETAILS OF THE COLLABORATION</a:t>
            </a:r>
            <a:endParaRPr lang="en-US" sz="500" b="1" dirty="0">
              <a:solidFill>
                <a:schemeClr val="bg1"/>
              </a:solidFill>
              <a:latin typeface="Helvetica" panose="020B0604020202020204" pitchFamily="34" charset="0"/>
              <a:ea typeface="Lato Light" panose="020F0502020204030203" pitchFamily="34" charset="0"/>
              <a:cs typeface="Poppins" pitchFamily="2" charset="77"/>
            </a:endParaRPr>
          </a:p>
          <a:p>
            <a:pPr algn="just"/>
            <a:r>
              <a:rPr lang="en-US" sz="1000" dirty="0">
                <a:solidFill>
                  <a:schemeClr val="bg1"/>
                </a:solidFill>
                <a:latin typeface="Helvetica" panose="020B0604020202020204" pitchFamily="34" charset="0"/>
                <a:ea typeface="Lato Light" panose="020F0502020204030203" pitchFamily="34" charset="0"/>
                <a:cs typeface="Poppins" pitchFamily="2" charset="77"/>
              </a:rPr>
              <a:t>The Parts are engaged to collaborate to study innovative processes for the acquisition, the representation and the monitoring of the territory face to define scenarios of simulation for the valorization of the settlement and building system.</a:t>
            </a:r>
          </a:p>
          <a:p>
            <a:endParaRPr lang="en-US" sz="1000" dirty="0">
              <a:solidFill>
                <a:schemeClr val="bg1"/>
              </a:solidFill>
              <a:latin typeface="Helvetica" panose="020B0604020202020204" pitchFamily="34" charset="0"/>
              <a:ea typeface="Lato Light" panose="020F0502020204030203" pitchFamily="34" charset="0"/>
              <a:cs typeface="Poppins" pitchFamily="2" charset="77"/>
            </a:endParaRPr>
          </a:p>
          <a:p>
            <a:endParaRPr lang="en-US" sz="1000" dirty="0">
              <a:solidFill>
                <a:schemeClr val="bg1"/>
              </a:solidFill>
              <a:latin typeface="Helvetica" panose="020B0604020202020204" pitchFamily="34" charset="0"/>
              <a:ea typeface="Lato Light" panose="020F0502020204030203" pitchFamily="34" charset="0"/>
              <a:cs typeface="Poppins" pitchFamily="2" charset="77"/>
            </a:endParaRPr>
          </a:p>
          <a:p>
            <a:r>
              <a:rPr lang="en-US" sz="1000" dirty="0">
                <a:solidFill>
                  <a:schemeClr val="bg1"/>
                </a:solidFill>
                <a:latin typeface="Helvetica" panose="020B0604020202020204" pitchFamily="34" charset="0"/>
                <a:ea typeface="Lato Light" panose="020F0502020204030203" pitchFamily="34" charset="0"/>
                <a:cs typeface="Poppins" pitchFamily="2" charset="77"/>
              </a:rPr>
              <a:t>Scientific Manager for DIATI</a:t>
            </a:r>
          </a:p>
          <a:p>
            <a:r>
              <a:rPr lang="en-US" sz="1000" dirty="0">
                <a:solidFill>
                  <a:schemeClr val="bg1"/>
                </a:solidFill>
                <a:latin typeface="Helvetica" panose="020B0604020202020204" pitchFamily="34" charset="0"/>
                <a:ea typeface="Lato Light" panose="020F0502020204030203" pitchFamily="34" charset="0"/>
                <a:cs typeface="Poppins" pitchFamily="2" charset="77"/>
              </a:rPr>
              <a:t>(Coordinator for </a:t>
            </a:r>
            <a:r>
              <a:rPr lang="en-US" sz="1000" dirty="0" err="1">
                <a:solidFill>
                  <a:schemeClr val="bg1"/>
                </a:solidFill>
                <a:latin typeface="Helvetica" panose="020B0604020202020204" pitchFamily="34" charset="0"/>
                <a:ea typeface="Lato Light" panose="020F0502020204030203" pitchFamily="34" charset="0"/>
                <a:cs typeface="Poppins" pitchFamily="2" charset="77"/>
              </a:rPr>
              <a:t>Politecncio</a:t>
            </a:r>
            <a:r>
              <a:rPr lang="en-US" sz="1000" dirty="0">
                <a:solidFill>
                  <a:schemeClr val="bg1"/>
                </a:solidFill>
                <a:latin typeface="Helvetica" panose="020B0604020202020204" pitchFamily="34" charset="0"/>
                <a:ea typeface="Lato Light" panose="020F0502020204030203" pitchFamily="34" charset="0"/>
                <a:cs typeface="Poppins" pitchFamily="2" charset="77"/>
              </a:rPr>
              <a:t> di Torino): </a:t>
            </a:r>
          </a:p>
          <a:p>
            <a:r>
              <a:rPr lang="en-US" sz="1000" dirty="0">
                <a:solidFill>
                  <a:schemeClr val="bg1"/>
                </a:solidFill>
                <a:latin typeface="Helvetica" panose="020B0604020202020204" pitchFamily="34" charset="0"/>
                <a:ea typeface="Lato Light" panose="020F0502020204030203" pitchFamily="34" charset="0"/>
                <a:cs typeface="Poppins" pitchFamily="2" charset="77"/>
              </a:rPr>
              <a:t>Prof. </a:t>
            </a:r>
            <a:r>
              <a:rPr lang="it-IT" sz="1000" b="1" dirty="0">
                <a:solidFill>
                  <a:schemeClr val="bg1"/>
                </a:solidFill>
                <a:latin typeface="Helvetica" panose="020B0604020202020204" pitchFamily="34" charset="0"/>
                <a:ea typeface="Lato Light" panose="020F0502020204030203" pitchFamily="34" charset="0"/>
                <a:cs typeface="Poppins" pitchFamily="2" charset="77"/>
              </a:rPr>
              <a:t>Andrea Maria Lingua</a:t>
            </a:r>
          </a:p>
          <a:p>
            <a:endParaRPr lang="it-IT" sz="1000" b="1" dirty="0">
              <a:solidFill>
                <a:schemeClr val="bg1"/>
              </a:solidFill>
              <a:latin typeface="Helvetica" panose="020B0604020202020204" pitchFamily="34" charset="0"/>
              <a:ea typeface="Lato Light" panose="020F0502020204030203" pitchFamily="34" charset="0"/>
              <a:cs typeface="Poppins" pitchFamily="2" charset="77"/>
            </a:endParaRPr>
          </a:p>
          <a:p>
            <a:r>
              <a:rPr lang="en-US" sz="1000" dirty="0">
                <a:solidFill>
                  <a:schemeClr val="bg1"/>
                </a:solidFill>
                <a:latin typeface="Helvetica" panose="020B0604020202020204" pitchFamily="34" charset="0"/>
                <a:ea typeface="Lato Light" panose="020F0502020204030203" pitchFamily="34" charset="0"/>
                <a:cs typeface="Poppins" pitchFamily="2" charset="77"/>
              </a:rPr>
              <a:t>Scientific Manager for DIST:</a:t>
            </a:r>
          </a:p>
          <a:p>
            <a:r>
              <a:rPr lang="en-US" sz="1000" dirty="0">
                <a:solidFill>
                  <a:schemeClr val="bg1"/>
                </a:solidFill>
                <a:latin typeface="Helvetica" panose="020B0604020202020204" pitchFamily="34" charset="0"/>
                <a:ea typeface="Lato Light" panose="020F0502020204030203" pitchFamily="34" charset="0"/>
                <a:cs typeface="Poppins" pitchFamily="2" charset="77"/>
              </a:rPr>
              <a:t>Prof. </a:t>
            </a:r>
            <a:r>
              <a:rPr lang="en-US" sz="1000" dirty="0" err="1">
                <a:solidFill>
                  <a:schemeClr val="bg1"/>
                </a:solidFill>
                <a:latin typeface="Helvetica" panose="020B0604020202020204" pitchFamily="34" charset="0"/>
                <a:ea typeface="Lato Light" panose="020F0502020204030203" pitchFamily="34" charset="0"/>
                <a:cs typeface="Poppins" pitchFamily="2" charset="77"/>
              </a:rPr>
              <a:t>Angioletta</a:t>
            </a:r>
            <a:r>
              <a:rPr lang="en-US" sz="1000" dirty="0">
                <a:solidFill>
                  <a:schemeClr val="bg1"/>
                </a:solidFill>
                <a:latin typeface="Helvetica" panose="020B0604020202020204" pitchFamily="34" charset="0"/>
                <a:ea typeface="Lato Light" panose="020F0502020204030203" pitchFamily="34" charset="0"/>
                <a:cs typeface="Poppins" pitchFamily="2" charset="77"/>
              </a:rPr>
              <a:t> </a:t>
            </a:r>
            <a:r>
              <a:rPr lang="en-US" sz="1000" dirty="0" err="1">
                <a:solidFill>
                  <a:schemeClr val="bg1"/>
                </a:solidFill>
                <a:latin typeface="Helvetica" panose="020B0604020202020204" pitchFamily="34" charset="0"/>
                <a:ea typeface="Lato Light" panose="020F0502020204030203" pitchFamily="34" charset="0"/>
                <a:cs typeface="Poppins" pitchFamily="2" charset="77"/>
              </a:rPr>
              <a:t>Voghera</a:t>
            </a:r>
            <a:endParaRPr lang="en-US" sz="1000" dirty="0">
              <a:solidFill>
                <a:schemeClr val="bg1"/>
              </a:solidFill>
              <a:latin typeface="Helvetica" panose="020B0604020202020204" pitchFamily="34" charset="0"/>
              <a:ea typeface="Lato Light" panose="020F0502020204030203" pitchFamily="34" charset="0"/>
              <a:cs typeface="Poppins" pitchFamily="2" charset="77"/>
            </a:endParaRPr>
          </a:p>
          <a:p>
            <a:endParaRPr lang="en-US" sz="1000" b="1" dirty="0">
              <a:solidFill>
                <a:schemeClr val="bg1"/>
              </a:solidFill>
              <a:latin typeface="Helvetica" panose="020B0604020202020204" pitchFamily="34" charset="0"/>
              <a:ea typeface="Lato Light" panose="020F0502020204030203" pitchFamily="34" charset="0"/>
              <a:cs typeface="Poppins" pitchFamily="2" charset="77"/>
            </a:endParaRPr>
          </a:p>
        </p:txBody>
      </p:sp>
      <p:pic>
        <p:nvPicPr>
          <p:cNvPr id="8" name="Immagine 7">
            <a:extLst>
              <a:ext uri="{FF2B5EF4-FFF2-40B4-BE49-F238E27FC236}">
                <a16:creationId xmlns:a16="http://schemas.microsoft.com/office/drawing/2014/main" id="{9A74BB75-2060-FC42-B03E-591ECBA525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5886" y="9294127"/>
            <a:ext cx="1189635" cy="442800"/>
          </a:xfrm>
          <a:prstGeom prst="rect">
            <a:avLst/>
          </a:prstGeom>
        </p:spPr>
      </p:pic>
      <p:sp>
        <p:nvSpPr>
          <p:cNvPr id="28" name="TextBox 164">
            <a:extLst>
              <a:ext uri="{FF2B5EF4-FFF2-40B4-BE49-F238E27FC236}">
                <a16:creationId xmlns:a16="http://schemas.microsoft.com/office/drawing/2014/main" id="{8DCF3646-48C9-7848-9C03-C177A2A36CD3}"/>
              </a:ext>
            </a:extLst>
          </p:cNvPr>
          <p:cNvSpPr txBox="1"/>
          <p:nvPr/>
        </p:nvSpPr>
        <p:spPr>
          <a:xfrm>
            <a:off x="158861" y="1759818"/>
            <a:ext cx="3389465" cy="6640279"/>
          </a:xfrm>
          <a:prstGeom prst="rect">
            <a:avLst/>
          </a:prstGeom>
          <a:noFill/>
        </p:spPr>
        <p:txBody>
          <a:bodyPr wrap="square" rtlCol="0">
            <a:spAutoFit/>
          </a:bodyPr>
          <a:lstStyle/>
          <a:p>
            <a:pPr algn="just">
              <a:spcBef>
                <a:spcPts val="600"/>
              </a:spcBef>
              <a:spcAft>
                <a:spcPts val="600"/>
              </a:spcAft>
            </a:pPr>
            <a:r>
              <a:rPr lang="en-US" sz="1050" dirty="0" err="1">
                <a:solidFill>
                  <a:schemeClr val="tx2"/>
                </a:solidFill>
                <a:latin typeface="Helvetica" panose="020B0604020202020204" pitchFamily="34" charset="0"/>
                <a:ea typeface="Lato Light" panose="020F0502020204030203" pitchFamily="34" charset="0"/>
                <a:cs typeface="Poppins" pitchFamily="2" charset="77"/>
              </a:rPr>
              <a:t>Comune</a:t>
            </a:r>
            <a:r>
              <a:rPr lang="en-US" sz="1050" dirty="0">
                <a:solidFill>
                  <a:schemeClr val="tx2"/>
                </a:solidFill>
                <a:latin typeface="Helvetica" panose="020B0604020202020204" pitchFamily="34" charset="0"/>
                <a:ea typeface="Lato Light" panose="020F0502020204030203" pitchFamily="34" charset="0"/>
                <a:cs typeface="Poppins" pitchFamily="2" charset="77"/>
              </a:rPr>
              <a:t> di </a:t>
            </a:r>
            <a:r>
              <a:rPr lang="en-US" sz="1050" dirty="0" err="1">
                <a:solidFill>
                  <a:schemeClr val="tx2"/>
                </a:solidFill>
                <a:latin typeface="Helvetica" panose="020B0604020202020204" pitchFamily="34" charset="0"/>
                <a:ea typeface="Lato Light" panose="020F0502020204030203" pitchFamily="34" charset="0"/>
                <a:cs typeface="Poppins" pitchFamily="2" charset="77"/>
              </a:rPr>
              <a:t>Mappano</a:t>
            </a:r>
            <a:r>
              <a:rPr lang="en-US" sz="1050" dirty="0">
                <a:solidFill>
                  <a:schemeClr val="tx2"/>
                </a:solidFill>
                <a:latin typeface="Helvetica" panose="020B0604020202020204" pitchFamily="34" charset="0"/>
                <a:ea typeface="Lato Light" panose="020F0502020204030203" pitchFamily="34" charset="0"/>
                <a:cs typeface="Poppins" pitchFamily="2" charset="77"/>
              </a:rPr>
              <a:t> and DIATI and DIST departments of Politecnico di Torino consider strategic to activate an implementing agreement that, respecting the autonomy and institutional objectives of the partners, consent to develop relations of institutional collaboration in teaching, research and third mission related to the development of innovative approaches to knowledge, the representation and monitoring of the territory and the environment of municipal competence to ensure that </a:t>
            </a:r>
            <a:r>
              <a:rPr lang="en-US" sz="1050" dirty="0" err="1">
                <a:solidFill>
                  <a:schemeClr val="tx2"/>
                </a:solidFill>
                <a:latin typeface="Helvetica" panose="020B0604020202020204" pitchFamily="34" charset="0"/>
                <a:ea typeface="Lato Light" panose="020F0502020204030203" pitchFamily="34" charset="0"/>
                <a:cs typeface="Poppins" pitchFamily="2" charset="77"/>
              </a:rPr>
              <a:t>Comune</a:t>
            </a:r>
            <a:r>
              <a:rPr lang="en-US" sz="1050" dirty="0">
                <a:solidFill>
                  <a:schemeClr val="tx2"/>
                </a:solidFill>
                <a:latin typeface="Helvetica" panose="020B0604020202020204" pitchFamily="34" charset="0"/>
                <a:ea typeface="Lato Light" panose="020F0502020204030203" pitchFamily="34" charset="0"/>
                <a:cs typeface="Poppins" pitchFamily="2" charset="77"/>
              </a:rPr>
              <a:t> di </a:t>
            </a:r>
            <a:r>
              <a:rPr lang="en-US" sz="1050" dirty="0" err="1">
                <a:solidFill>
                  <a:schemeClr val="tx2"/>
                </a:solidFill>
                <a:latin typeface="Helvetica" panose="020B0604020202020204" pitchFamily="34" charset="0"/>
                <a:ea typeface="Lato Light" panose="020F0502020204030203" pitchFamily="34" charset="0"/>
                <a:cs typeface="Poppins" pitchFamily="2" charset="77"/>
              </a:rPr>
              <a:t>Mappano</a:t>
            </a:r>
            <a:r>
              <a:rPr lang="en-US" sz="1050" dirty="0">
                <a:solidFill>
                  <a:schemeClr val="tx2"/>
                </a:solidFill>
                <a:latin typeface="Helvetica" panose="020B0604020202020204" pitchFamily="34" charset="0"/>
                <a:ea typeface="Lato Light" panose="020F0502020204030203" pitchFamily="34" charset="0"/>
                <a:cs typeface="Poppins" pitchFamily="2" charset="77"/>
              </a:rPr>
              <a:t> can define effective, sustainable and resilient planning strategies;</a:t>
            </a:r>
          </a:p>
          <a:p>
            <a:pPr algn="just">
              <a:spcBef>
                <a:spcPts val="600"/>
              </a:spcBef>
              <a:spcAft>
                <a:spcPts val="600"/>
              </a:spcAft>
            </a:pPr>
            <a:r>
              <a:rPr lang="en-US" sz="1050" dirty="0">
                <a:solidFill>
                  <a:schemeClr val="tx2"/>
                </a:solidFill>
                <a:latin typeface="Helvetica" panose="020B0604020202020204" pitchFamily="34" charset="0"/>
                <a:ea typeface="Lato Light" panose="020F0502020204030203" pitchFamily="34" charset="0"/>
                <a:cs typeface="Poppins" pitchFamily="2" charset="77"/>
              </a:rPr>
              <a:t>In particular, these are the activities provided for this Agreement</a:t>
            </a:r>
            <a:r>
              <a:rPr lang="it-IT" sz="1050" dirty="0">
                <a:solidFill>
                  <a:schemeClr val="tx2"/>
                </a:solidFill>
                <a:latin typeface="Helvetica" panose="020B0604020202020204" pitchFamily="34" charset="0"/>
                <a:ea typeface="Lato Light" panose="020F0502020204030203" pitchFamily="34" charset="0"/>
                <a:cs typeface="Poppins" pitchFamily="2" charset="77"/>
              </a:rPr>
              <a:t>:</a:t>
            </a:r>
          </a:p>
          <a:p>
            <a:pPr marL="228600" indent="-228600" algn="just">
              <a:spcBef>
                <a:spcPts val="600"/>
              </a:spcBef>
              <a:spcAft>
                <a:spcPts val="600"/>
              </a:spcAft>
              <a:buFont typeface="+mj-lt"/>
              <a:buAutoNum type="alphaLcParenR"/>
            </a:pPr>
            <a:r>
              <a:rPr lang="en-US" sz="1050" dirty="0">
                <a:solidFill>
                  <a:schemeClr val="tx2"/>
                </a:solidFill>
                <a:latin typeface="Helvetica" panose="020B0604020202020204" pitchFamily="34" charset="0"/>
                <a:ea typeface="Lato Light" panose="020F0502020204030203" pitchFamily="34" charset="0"/>
                <a:cs typeface="Poppins" pitchFamily="2" charset="77"/>
              </a:rPr>
              <a:t>definition of the </a:t>
            </a:r>
            <a:r>
              <a:rPr lang="en-US" sz="1050" b="1" dirty="0">
                <a:solidFill>
                  <a:schemeClr val="tx2"/>
                </a:solidFill>
                <a:latin typeface="Helvetica" panose="020B0604020202020204" pitchFamily="34" charset="0"/>
                <a:ea typeface="Lato Light" panose="020F0502020204030203" pitchFamily="34" charset="0"/>
                <a:cs typeface="Poppins" pitchFamily="2" charset="77"/>
              </a:rPr>
              <a:t>geometric and environmental cognitive framework </a:t>
            </a:r>
            <a:r>
              <a:rPr lang="en-US" sz="1050" dirty="0">
                <a:solidFill>
                  <a:schemeClr val="tx2"/>
                </a:solidFill>
                <a:latin typeface="Helvetica" panose="020B0604020202020204" pitchFamily="34" charset="0"/>
                <a:ea typeface="Lato Light" panose="020F0502020204030203" pitchFamily="34" charset="0"/>
                <a:cs typeface="Poppins" pitchFamily="2" charset="77"/>
              </a:rPr>
              <a:t>integrated with national (BD3) and international (INSPIRE and </a:t>
            </a:r>
            <a:r>
              <a:rPr lang="en-US" sz="1050" dirty="0" err="1">
                <a:solidFill>
                  <a:schemeClr val="tx2"/>
                </a:solidFill>
                <a:latin typeface="Helvetica" panose="020B0604020202020204" pitchFamily="34" charset="0"/>
                <a:ea typeface="Lato Light" panose="020F0502020204030203" pitchFamily="34" charset="0"/>
                <a:cs typeface="Poppins" pitchFamily="2" charset="77"/>
              </a:rPr>
              <a:t>CityGML</a:t>
            </a:r>
            <a:r>
              <a:rPr lang="en-US" sz="1050" dirty="0">
                <a:solidFill>
                  <a:schemeClr val="tx2"/>
                </a:solidFill>
                <a:latin typeface="Helvetica" panose="020B0604020202020204" pitchFamily="34" charset="0"/>
                <a:ea typeface="Lato Light" panose="020F0502020204030203" pitchFamily="34" charset="0"/>
                <a:cs typeface="Poppins" pitchFamily="2" charset="77"/>
              </a:rPr>
              <a:t>) standards;</a:t>
            </a:r>
          </a:p>
          <a:p>
            <a:pPr marL="228600" indent="-228600" algn="just">
              <a:spcBef>
                <a:spcPts val="600"/>
              </a:spcBef>
              <a:spcAft>
                <a:spcPts val="600"/>
              </a:spcAft>
              <a:buFont typeface="+mj-lt"/>
              <a:buAutoNum type="alphaLcParenR"/>
            </a:pPr>
            <a:r>
              <a:rPr lang="en-US" sz="1050" b="1" dirty="0">
                <a:solidFill>
                  <a:schemeClr val="tx2"/>
                </a:solidFill>
                <a:latin typeface="Helvetica" panose="020B0604020202020204" pitchFamily="34" charset="0"/>
                <a:ea typeface="Lato Light" panose="020F0502020204030203" pitchFamily="34" charset="0"/>
                <a:cs typeface="Poppins" pitchFamily="2" charset="77"/>
              </a:rPr>
              <a:t>innovative procedures for the knowledge and monitoring of </a:t>
            </a:r>
            <a:r>
              <a:rPr lang="en-US" sz="1050" b="1" dirty="0" err="1">
                <a:solidFill>
                  <a:schemeClr val="tx2"/>
                </a:solidFill>
                <a:latin typeface="Helvetica" panose="020B0604020202020204" pitchFamily="34" charset="0"/>
                <a:ea typeface="Lato Light" panose="020F0502020204030203" pitchFamily="34" charset="0"/>
                <a:cs typeface="Poppins" pitchFamily="2" charset="77"/>
              </a:rPr>
              <a:t>Comune</a:t>
            </a:r>
            <a:r>
              <a:rPr lang="en-US" sz="1050" b="1" dirty="0">
                <a:solidFill>
                  <a:schemeClr val="tx2"/>
                </a:solidFill>
                <a:latin typeface="Helvetica" panose="020B0604020202020204" pitchFamily="34" charset="0"/>
                <a:ea typeface="Lato Light" panose="020F0502020204030203" pitchFamily="34" charset="0"/>
                <a:cs typeface="Poppins" pitchFamily="2" charset="77"/>
              </a:rPr>
              <a:t> di </a:t>
            </a:r>
            <a:r>
              <a:rPr lang="en-US" sz="1050" b="1" dirty="0" err="1">
                <a:solidFill>
                  <a:schemeClr val="tx2"/>
                </a:solidFill>
                <a:latin typeface="Helvetica" panose="020B0604020202020204" pitchFamily="34" charset="0"/>
                <a:ea typeface="Lato Light" panose="020F0502020204030203" pitchFamily="34" charset="0"/>
                <a:cs typeface="Poppins" pitchFamily="2" charset="77"/>
              </a:rPr>
              <a:t>Mappano</a:t>
            </a:r>
            <a:r>
              <a:rPr lang="en-US" sz="1050" b="1" dirty="0">
                <a:solidFill>
                  <a:schemeClr val="tx2"/>
                </a:solidFill>
                <a:latin typeface="Helvetica" panose="020B0604020202020204" pitchFamily="34" charset="0"/>
                <a:ea typeface="Lato Light" panose="020F0502020204030203" pitchFamily="34" charset="0"/>
                <a:cs typeface="Poppins" pitchFamily="2" charset="77"/>
              </a:rPr>
              <a:t> </a:t>
            </a:r>
            <a:r>
              <a:rPr lang="en-US" sz="1050" dirty="0">
                <a:solidFill>
                  <a:schemeClr val="tx2"/>
                </a:solidFill>
                <a:latin typeface="Helvetica" panose="020B0604020202020204" pitchFamily="34" charset="0"/>
                <a:ea typeface="Lato Light" panose="020F0502020204030203" pitchFamily="34" charset="0"/>
                <a:cs typeface="Poppins" pitchFamily="2" charset="77"/>
              </a:rPr>
              <a:t>with definition of geological, naturalistic, hydraulic and environmental contexts;</a:t>
            </a:r>
          </a:p>
          <a:p>
            <a:pPr marL="228600" indent="-228600" algn="just">
              <a:spcBef>
                <a:spcPts val="600"/>
              </a:spcBef>
              <a:spcAft>
                <a:spcPts val="600"/>
              </a:spcAft>
              <a:buFont typeface="+mj-lt"/>
              <a:buAutoNum type="alphaLcParenR"/>
            </a:pPr>
            <a:r>
              <a:rPr lang="en-US" sz="1050" dirty="0">
                <a:solidFill>
                  <a:schemeClr val="tx2"/>
                </a:solidFill>
                <a:latin typeface="Helvetica" panose="020B0604020202020204" pitchFamily="34" charset="0"/>
                <a:ea typeface="Lato Light" panose="020F0502020204030203" pitchFamily="34" charset="0"/>
                <a:cs typeface="Poppins" pitchFamily="2" charset="77"/>
              </a:rPr>
              <a:t>analysis and reference frameworks for </a:t>
            </a:r>
            <a:r>
              <a:rPr lang="en-US" sz="1050" b="1" dirty="0">
                <a:solidFill>
                  <a:schemeClr val="tx2"/>
                </a:solidFill>
                <a:latin typeface="Helvetica" panose="020B0604020202020204" pitchFamily="34" charset="0"/>
                <a:ea typeface="Lato Light" panose="020F0502020204030203" pitchFamily="34" charset="0"/>
                <a:cs typeface="Poppins" pitchFamily="2" charset="77"/>
              </a:rPr>
              <a:t>urban planning of </a:t>
            </a:r>
            <a:r>
              <a:rPr lang="en-US" sz="1050" b="1" dirty="0" err="1">
                <a:solidFill>
                  <a:schemeClr val="tx2"/>
                </a:solidFill>
                <a:latin typeface="Helvetica" panose="020B0604020202020204" pitchFamily="34" charset="0"/>
                <a:ea typeface="Lato Light" panose="020F0502020204030203" pitchFamily="34" charset="0"/>
                <a:cs typeface="Poppins" pitchFamily="2" charset="77"/>
              </a:rPr>
              <a:t>Mappano</a:t>
            </a:r>
            <a:r>
              <a:rPr lang="it-IT" sz="1050" b="1" dirty="0">
                <a:solidFill>
                  <a:schemeClr val="tx2"/>
                </a:solidFill>
                <a:latin typeface="Helvetica" panose="020B0604020202020204" pitchFamily="34" charset="0"/>
                <a:ea typeface="Lato Light" panose="020F0502020204030203" pitchFamily="34" charset="0"/>
                <a:cs typeface="Poppins" pitchFamily="2" charset="77"/>
              </a:rPr>
              <a:t>:</a:t>
            </a:r>
          </a:p>
          <a:p>
            <a:pPr marL="685800" lvl="1" indent="-228600" algn="just">
              <a:spcBef>
                <a:spcPts val="600"/>
              </a:spcBef>
              <a:spcAft>
                <a:spcPts val="600"/>
              </a:spcAft>
              <a:buFont typeface="+mj-lt"/>
              <a:buAutoNum type="alphaLcParenR"/>
            </a:pPr>
            <a:r>
              <a:rPr lang="it-IT" sz="1050" dirty="0">
                <a:solidFill>
                  <a:schemeClr val="tx2"/>
                </a:solidFill>
                <a:latin typeface="Helvetica" panose="020B0604020202020204" pitchFamily="34" charset="0"/>
                <a:ea typeface="Lato Light" panose="020F0502020204030203" pitchFamily="34" charset="0"/>
                <a:cs typeface="Poppins" pitchFamily="2" charset="77"/>
              </a:rPr>
              <a:t>socio-</a:t>
            </a:r>
            <a:r>
              <a:rPr lang="it-IT" sz="1050" dirty="0" err="1">
                <a:solidFill>
                  <a:schemeClr val="tx2"/>
                </a:solidFill>
                <a:latin typeface="Helvetica" panose="020B0604020202020204" pitchFamily="34" charset="0"/>
                <a:ea typeface="Lato Light" panose="020F0502020204030203" pitchFamily="34" charset="0"/>
                <a:cs typeface="Poppins" pitchFamily="2" charset="77"/>
              </a:rPr>
              <a:t>demographic</a:t>
            </a:r>
            <a:r>
              <a:rPr lang="it-IT" sz="1050" dirty="0">
                <a:solidFill>
                  <a:schemeClr val="tx2"/>
                </a:solidFill>
                <a:latin typeface="Helvetica" panose="020B0604020202020204" pitchFamily="34" charset="0"/>
                <a:ea typeface="Lato Light" panose="020F0502020204030203" pitchFamily="34" charset="0"/>
                <a:cs typeface="Poppins" pitchFamily="2" charset="77"/>
              </a:rPr>
              <a:t> </a:t>
            </a:r>
            <a:r>
              <a:rPr lang="it-IT" sz="1050" dirty="0" err="1">
                <a:solidFill>
                  <a:schemeClr val="tx2"/>
                </a:solidFill>
                <a:latin typeface="Helvetica" panose="020B0604020202020204" pitchFamily="34" charset="0"/>
                <a:ea typeface="Lato Light" panose="020F0502020204030203" pitchFamily="34" charset="0"/>
                <a:cs typeface="Poppins" pitchFamily="2" charset="77"/>
              </a:rPr>
              <a:t>characterisation</a:t>
            </a:r>
            <a:r>
              <a:rPr lang="it-IT" sz="1050" dirty="0">
                <a:solidFill>
                  <a:schemeClr val="tx2"/>
                </a:solidFill>
                <a:latin typeface="Helvetica" panose="020B0604020202020204" pitchFamily="34" charset="0"/>
                <a:ea typeface="Lato Light" panose="020F0502020204030203" pitchFamily="34" charset="0"/>
                <a:cs typeface="Poppins" pitchFamily="2" charset="77"/>
              </a:rPr>
              <a:t>;</a:t>
            </a:r>
          </a:p>
          <a:p>
            <a:pPr marL="685800" lvl="1" indent="-228600" algn="just">
              <a:spcBef>
                <a:spcPts val="600"/>
              </a:spcBef>
              <a:spcAft>
                <a:spcPts val="600"/>
              </a:spcAft>
              <a:buFont typeface="+mj-lt"/>
              <a:buAutoNum type="alphaLcParenR"/>
            </a:pPr>
            <a:r>
              <a:rPr lang="it-IT" sz="1050" dirty="0" err="1">
                <a:solidFill>
                  <a:schemeClr val="tx2"/>
                </a:solidFill>
                <a:latin typeface="Helvetica" panose="020B0604020202020204" pitchFamily="34" charset="0"/>
                <a:ea typeface="Lato Light" panose="020F0502020204030203" pitchFamily="34" charset="0"/>
                <a:cs typeface="Poppins" pitchFamily="2" charset="77"/>
              </a:rPr>
              <a:t>accessibility</a:t>
            </a:r>
            <a:r>
              <a:rPr lang="it-IT" sz="1050" dirty="0">
                <a:solidFill>
                  <a:schemeClr val="tx2"/>
                </a:solidFill>
                <a:latin typeface="Helvetica" panose="020B0604020202020204" pitchFamily="34" charset="0"/>
                <a:ea typeface="Lato Light" panose="020F0502020204030203" pitchFamily="34" charset="0"/>
                <a:cs typeface="Poppins" pitchFamily="2" charset="77"/>
              </a:rPr>
              <a:t> and mobility;</a:t>
            </a:r>
          </a:p>
          <a:p>
            <a:pPr marL="685800" lvl="1" indent="-228600" algn="just">
              <a:spcBef>
                <a:spcPts val="600"/>
              </a:spcBef>
              <a:spcAft>
                <a:spcPts val="600"/>
              </a:spcAft>
              <a:buFont typeface="+mj-lt"/>
              <a:buAutoNum type="alphaLcParenR"/>
            </a:pPr>
            <a:r>
              <a:rPr lang="it-IT" sz="1050" dirty="0" err="1">
                <a:solidFill>
                  <a:schemeClr val="tx2"/>
                </a:solidFill>
                <a:latin typeface="Helvetica" panose="020B0604020202020204" pitchFamily="34" charset="0"/>
                <a:ea typeface="Lato Light" panose="020F0502020204030203" pitchFamily="34" charset="0"/>
                <a:cs typeface="Poppins" pitchFamily="2" charset="77"/>
              </a:rPr>
              <a:t>vulnerability</a:t>
            </a:r>
            <a:r>
              <a:rPr lang="it-IT" sz="1050" dirty="0">
                <a:solidFill>
                  <a:schemeClr val="tx2"/>
                </a:solidFill>
                <a:latin typeface="Helvetica" panose="020B0604020202020204" pitchFamily="34" charset="0"/>
                <a:ea typeface="Lato Light" panose="020F0502020204030203" pitchFamily="34" charset="0"/>
                <a:cs typeface="Poppins" pitchFamily="2" charset="77"/>
              </a:rPr>
              <a:t> and </a:t>
            </a:r>
            <a:r>
              <a:rPr lang="it-IT" sz="1050" dirty="0" err="1">
                <a:solidFill>
                  <a:schemeClr val="tx2"/>
                </a:solidFill>
                <a:latin typeface="Helvetica" panose="020B0604020202020204" pitchFamily="34" charset="0"/>
                <a:ea typeface="Lato Light" panose="020F0502020204030203" pitchFamily="34" charset="0"/>
                <a:cs typeface="Poppins" pitchFamily="2" charset="77"/>
              </a:rPr>
              <a:t>resilience</a:t>
            </a:r>
            <a:r>
              <a:rPr lang="it-IT" sz="1050" dirty="0">
                <a:solidFill>
                  <a:schemeClr val="tx2"/>
                </a:solidFill>
                <a:latin typeface="Helvetica" panose="020B0604020202020204" pitchFamily="34" charset="0"/>
                <a:ea typeface="Lato Light" panose="020F0502020204030203" pitchFamily="34" charset="0"/>
                <a:cs typeface="Poppins" pitchFamily="2" charset="77"/>
              </a:rPr>
              <a:t>;</a:t>
            </a:r>
          </a:p>
          <a:p>
            <a:pPr marL="685800" lvl="1" indent="-228600" algn="just">
              <a:spcBef>
                <a:spcPts val="600"/>
              </a:spcBef>
              <a:spcAft>
                <a:spcPts val="600"/>
              </a:spcAft>
              <a:buFont typeface="+mj-lt"/>
              <a:buAutoNum type="alphaLcParenR"/>
            </a:pPr>
            <a:r>
              <a:rPr lang="it-IT" sz="1050" dirty="0" err="1">
                <a:solidFill>
                  <a:schemeClr val="tx2"/>
                </a:solidFill>
                <a:latin typeface="Helvetica" panose="020B0604020202020204" pitchFamily="34" charset="0"/>
                <a:ea typeface="Lato Light" panose="020F0502020204030203" pitchFamily="34" charset="0"/>
                <a:cs typeface="Poppins" pitchFamily="2" charset="77"/>
              </a:rPr>
              <a:t>ecological</a:t>
            </a:r>
            <a:r>
              <a:rPr lang="it-IT" sz="1050" dirty="0">
                <a:solidFill>
                  <a:schemeClr val="tx2"/>
                </a:solidFill>
                <a:latin typeface="Helvetica" panose="020B0604020202020204" pitchFamily="34" charset="0"/>
                <a:ea typeface="Lato Light" panose="020F0502020204030203" pitchFamily="34" charset="0"/>
                <a:cs typeface="Poppins" pitchFamily="2" charset="77"/>
              </a:rPr>
              <a:t> and </a:t>
            </a:r>
            <a:r>
              <a:rPr lang="it-IT" sz="1050" dirty="0" err="1">
                <a:solidFill>
                  <a:schemeClr val="tx2"/>
                </a:solidFill>
                <a:latin typeface="Helvetica" panose="020B0604020202020204" pitchFamily="34" charset="0"/>
                <a:ea typeface="Lato Light" panose="020F0502020204030203" pitchFamily="34" charset="0"/>
                <a:cs typeface="Poppins" pitchFamily="2" charset="77"/>
              </a:rPr>
              <a:t>landscape</a:t>
            </a:r>
            <a:r>
              <a:rPr lang="it-IT" sz="1050" dirty="0">
                <a:solidFill>
                  <a:schemeClr val="tx2"/>
                </a:solidFill>
                <a:latin typeface="Helvetica" panose="020B0604020202020204" pitchFamily="34" charset="0"/>
                <a:ea typeface="Lato Light" panose="020F0502020204030203" pitchFamily="34" charset="0"/>
                <a:cs typeface="Poppins" pitchFamily="2" charset="77"/>
              </a:rPr>
              <a:t> network;</a:t>
            </a:r>
          </a:p>
          <a:p>
            <a:pPr marL="685800" lvl="1" indent="-228600" algn="just">
              <a:spcBef>
                <a:spcPts val="600"/>
              </a:spcBef>
              <a:spcAft>
                <a:spcPts val="600"/>
              </a:spcAft>
              <a:buFont typeface="+mj-lt"/>
              <a:buAutoNum type="alphaLcParenR"/>
            </a:pPr>
            <a:r>
              <a:rPr lang="it-IT" sz="1050" dirty="0" err="1">
                <a:solidFill>
                  <a:schemeClr val="tx2"/>
                </a:solidFill>
                <a:latin typeface="Helvetica" panose="020B0604020202020204" pitchFamily="34" charset="0"/>
                <a:ea typeface="Lato Light" panose="020F0502020204030203" pitchFamily="34" charset="0"/>
                <a:cs typeface="Poppins" pitchFamily="2" charset="77"/>
              </a:rPr>
              <a:t>landscape</a:t>
            </a:r>
            <a:r>
              <a:rPr lang="it-IT" sz="1050" dirty="0">
                <a:solidFill>
                  <a:schemeClr val="tx2"/>
                </a:solidFill>
                <a:latin typeface="Helvetica" panose="020B0604020202020204" pitchFamily="34" charset="0"/>
                <a:ea typeface="Lato Light" panose="020F0502020204030203" pitchFamily="34" charset="0"/>
                <a:cs typeface="Poppins" pitchFamily="2" charset="77"/>
              </a:rPr>
              <a:t> </a:t>
            </a:r>
            <a:r>
              <a:rPr lang="it-IT" sz="1050" dirty="0" err="1">
                <a:solidFill>
                  <a:schemeClr val="tx2"/>
                </a:solidFill>
                <a:latin typeface="Helvetica" panose="020B0604020202020204" pitchFamily="34" charset="0"/>
                <a:ea typeface="Lato Light" panose="020F0502020204030203" pitchFamily="34" charset="0"/>
                <a:cs typeface="Poppins" pitchFamily="2" charset="77"/>
              </a:rPr>
              <a:t>studies</a:t>
            </a:r>
            <a:r>
              <a:rPr lang="it-IT" sz="1050" dirty="0">
                <a:solidFill>
                  <a:schemeClr val="tx2"/>
                </a:solidFill>
                <a:latin typeface="Helvetica" panose="020B0604020202020204" pitchFamily="34" charset="0"/>
                <a:ea typeface="Lato Light" panose="020F0502020204030203" pitchFamily="34" charset="0"/>
                <a:cs typeface="Poppins" pitchFamily="2" charset="77"/>
              </a:rPr>
              <a:t>;</a:t>
            </a:r>
          </a:p>
          <a:p>
            <a:pPr marL="685800" lvl="1" indent="-228600" algn="just">
              <a:spcBef>
                <a:spcPts val="600"/>
              </a:spcBef>
              <a:spcAft>
                <a:spcPts val="600"/>
              </a:spcAft>
              <a:buFont typeface="+mj-lt"/>
              <a:buAutoNum type="alphaLcParenR"/>
            </a:pPr>
            <a:r>
              <a:rPr lang="en-US" sz="1050" dirty="0">
                <a:solidFill>
                  <a:schemeClr val="tx2"/>
                </a:solidFill>
                <a:latin typeface="Helvetica" panose="020B0604020202020204" pitchFamily="34" charset="0"/>
                <a:ea typeface="Lato Light" panose="020F0502020204030203" pitchFamily="34" charset="0"/>
                <a:cs typeface="Poppins" pitchFamily="2" charset="77"/>
              </a:rPr>
              <a:t>studies and analysis on the dynamics of trade</a:t>
            </a:r>
          </a:p>
        </p:txBody>
      </p:sp>
    </p:spTree>
    <p:extLst>
      <p:ext uri="{BB962C8B-B14F-4D97-AF65-F5344CB8AC3E}">
        <p14:creationId xmlns:p14="http://schemas.microsoft.com/office/powerpoint/2010/main" val="3554368067"/>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D1EBCF00B54914F82FDE40380219608" ma:contentTypeVersion="13" ma:contentTypeDescription="Create a new document." ma:contentTypeScope="" ma:versionID="2fa0651021695a4316980ea40b009cd2">
  <xsd:schema xmlns:xsd="http://www.w3.org/2001/XMLSchema" xmlns:xs="http://www.w3.org/2001/XMLSchema" xmlns:p="http://schemas.microsoft.com/office/2006/metadata/properties" xmlns:ns3="ed3e6f79-59e8-4126-a903-660712f45d25" xmlns:ns4="42049ef1-02ae-4714-8b89-e213a32bf28d" targetNamespace="http://schemas.microsoft.com/office/2006/metadata/properties" ma:root="true" ma:fieldsID="245a219ef8e075372beb8c59f401f6a9" ns3:_="" ns4:_="">
    <xsd:import namespace="ed3e6f79-59e8-4126-a903-660712f45d25"/>
    <xsd:import namespace="42049ef1-02ae-4714-8b89-e213a32bf28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Loca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3e6f79-59e8-4126-a903-660712f45d2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2049ef1-02ae-4714-8b89-e213a32bf28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51C4AF-B3F6-4C36-8618-AA18437A56D1}">
  <ds:schemaRefs>
    <ds:schemaRef ds:uri="http://purl.org/dc/dcmitype/"/>
    <ds:schemaRef ds:uri="ed3e6f79-59e8-4126-a903-660712f45d25"/>
    <ds:schemaRef ds:uri="http://purl.org/dc/elements/1.1/"/>
    <ds:schemaRef ds:uri="http://schemas.microsoft.com/office/2006/documentManagement/types"/>
    <ds:schemaRef ds:uri="http://schemas.openxmlformats.org/package/2006/metadata/core-properties"/>
    <ds:schemaRef ds:uri="http://schemas.microsoft.com/office/infopath/2007/PartnerControls"/>
    <ds:schemaRef ds:uri="http://purl.org/dc/terms/"/>
    <ds:schemaRef ds:uri="42049ef1-02ae-4714-8b89-e213a32bf28d"/>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7613F843-CA8A-4A05-8008-C0740F023A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d3e6f79-59e8-4126-a903-660712f45d25"/>
    <ds:schemaRef ds:uri="42049ef1-02ae-4714-8b89-e213a32bf2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32AAEC7-94A4-43FF-B196-B6F7257004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932</TotalTime>
  <Words>319</Words>
  <Application>Microsoft Office PowerPoint</Application>
  <PresentationFormat>A4 (21x29,7 cm)</PresentationFormat>
  <Paragraphs>38</Paragraphs>
  <Slides>1</Slides>
  <Notes>1</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vt:i4>
      </vt:variant>
    </vt:vector>
  </HeadingPairs>
  <TitlesOfParts>
    <vt:vector size="8" baseType="lpstr">
      <vt:lpstr>Arial</vt:lpstr>
      <vt:lpstr>Calibri</vt:lpstr>
      <vt:lpstr>Helvetica</vt:lpstr>
      <vt:lpstr>Lato Light</vt:lpstr>
      <vt:lpstr>Montserrat</vt:lpstr>
      <vt:lpstr>Poppins</vt:lpstr>
      <vt:lpstr>Tema di Office</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Elisa Vanin</dc:creator>
  <cp:lastModifiedBy>Benenti  Anna Carla</cp:lastModifiedBy>
  <cp:revision>86</cp:revision>
  <dcterms:created xsi:type="dcterms:W3CDTF">2021-01-22T09:44:05Z</dcterms:created>
  <dcterms:modified xsi:type="dcterms:W3CDTF">2022-09-12T11:33:00Z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0x010100ED1EBCF00B54914F82FDE40380219608</vt:lpwstr>
  </property>
</Properties>
</file>